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69" r:id="rId5"/>
    <p:sldId id="274" r:id="rId6"/>
    <p:sldId id="259" r:id="rId7"/>
    <p:sldId id="271" r:id="rId8"/>
    <p:sldId id="264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8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PTPO\RADOVI%202022\PORTUGAL%202022\EuAWE%20%20-%20grafovi.doc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PTPO\RADOVI%202022\PORTUGAL%202022\EuAWE%20%20-%20grafovi.docx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PTPO\RADOVI%202022\PORTUGAL%202022\EuAWE%20%20-%20grafovi.docx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PTPO\RADOVI%202022\PORTUGAL%202022\EuAWE%20%20-%20grafovi.docx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r>
              <a:rPr lang="hr-HR"/>
              <a:t>Wine consumption frequency </a:t>
            </a:r>
            <a:endParaRPr lang="en-GB"/>
          </a:p>
        </c:rich>
      </c:tx>
      <c:layout>
        <c:manualLayout>
          <c:xMode val="edge"/>
          <c:yMode val="edge"/>
          <c:x val="0.31076254608248222"/>
          <c:y val="0.922662055356280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List1!$B$5:$B$11</c:f>
              <c:strCache>
                <c:ptCount val="7"/>
                <c:pt idx="0">
                  <c:v>Not at all</c:v>
                </c:pt>
                <c:pt idx="1">
                  <c:v>In special occasions</c:v>
                </c:pt>
                <c:pt idx="2">
                  <c:v>Several times a year</c:v>
                </c:pt>
                <c:pt idx="3">
                  <c:v>Several times a month</c:v>
                </c:pt>
                <c:pt idx="4">
                  <c:v>Several times a week</c:v>
                </c:pt>
                <c:pt idx="5">
                  <c:v>Every day</c:v>
                </c:pt>
                <c:pt idx="6">
                  <c:v>More times a day</c:v>
                </c:pt>
              </c:strCache>
            </c:strRef>
          </c:cat>
          <c:val>
            <c:numRef>
              <c:f>List1!$C$5:$C$11</c:f>
              <c:numCache>
                <c:formatCode>0.00%</c:formatCode>
                <c:ptCount val="7"/>
                <c:pt idx="0">
                  <c:v>0.01</c:v>
                </c:pt>
                <c:pt idx="1">
                  <c:v>0.19400000000000001</c:v>
                </c:pt>
                <c:pt idx="2">
                  <c:v>4.7E-2</c:v>
                </c:pt>
                <c:pt idx="3">
                  <c:v>0.251</c:v>
                </c:pt>
                <c:pt idx="4">
                  <c:v>0.307</c:v>
                </c:pt>
                <c:pt idx="5">
                  <c:v>0.184</c:v>
                </c:pt>
                <c:pt idx="6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/>
              <a:t>Daily wine consumption</a:t>
            </a:r>
            <a:endParaRPr lang="en-GB"/>
          </a:p>
        </c:rich>
      </c:tx>
      <c:layout>
        <c:manualLayout>
          <c:xMode val="edge"/>
          <c:yMode val="edge"/>
          <c:x val="0.33380442023005874"/>
          <c:y val="2.411151321131194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explosion val="2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List1!$B$26:$B$29</c:f>
              <c:strCache>
                <c:ptCount val="4"/>
                <c:pt idx="0">
                  <c:v>1 dL</c:v>
                </c:pt>
                <c:pt idx="1">
                  <c:v>2 dL</c:v>
                </c:pt>
                <c:pt idx="2">
                  <c:v>3 dL</c:v>
                </c:pt>
                <c:pt idx="3">
                  <c:v>More than 3 dL</c:v>
                </c:pt>
              </c:strCache>
            </c:strRef>
          </c:cat>
          <c:val>
            <c:numRef>
              <c:f>List1!$C$26:$C$29</c:f>
              <c:numCache>
                <c:formatCode>0.00%</c:formatCode>
                <c:ptCount val="4"/>
                <c:pt idx="0">
                  <c:v>0.46600000000000003</c:v>
                </c:pt>
                <c:pt idx="1">
                  <c:v>0.43099999999999999</c:v>
                </c:pt>
                <c:pt idx="2">
                  <c:v>4.2999999999999997E-2</c:v>
                </c:pt>
                <c:pt idx="3">
                  <c:v>6.0999999999999999E-2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/>
              <a:t>Preference to wine types</a:t>
            </a:r>
            <a:endParaRPr lang="en-GB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List1!$B$16:$B$22</c:f>
              <c:strCache>
                <c:ptCount val="7"/>
                <c:pt idx="0">
                  <c:v>Young (fresh) wines </c:v>
                </c:pt>
                <c:pt idx="1">
                  <c:v>Aged in simple wood barrels</c:v>
                </c:pt>
                <c:pt idx="2">
                  <c:v>Aged in barriques barrels</c:v>
                </c:pt>
                <c:pt idx="3">
                  <c:v>Aged in inox barrels</c:v>
                </c:pt>
                <c:pt idx="4">
                  <c:v>Desert wines</c:v>
                </c:pt>
                <c:pt idx="5">
                  <c:v>Traditional technology wines</c:v>
                </c:pt>
                <c:pt idx="6">
                  <c:v>Other </c:v>
                </c:pt>
              </c:strCache>
            </c:strRef>
          </c:cat>
          <c:val>
            <c:numRef>
              <c:f>List1!$C$16:$C$22</c:f>
              <c:numCache>
                <c:formatCode>0.00%</c:formatCode>
                <c:ptCount val="7"/>
                <c:pt idx="0">
                  <c:v>0.379</c:v>
                </c:pt>
                <c:pt idx="1">
                  <c:v>0.16400000000000001</c:v>
                </c:pt>
                <c:pt idx="2">
                  <c:v>0.13800000000000001</c:v>
                </c:pt>
                <c:pt idx="3">
                  <c:v>0.06</c:v>
                </c:pt>
                <c:pt idx="4">
                  <c:v>0.112</c:v>
                </c:pt>
                <c:pt idx="5">
                  <c:v>0.13800000000000001</c:v>
                </c:pt>
                <c:pt idx="6" formatCode="0.0%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/>
              <a:t>Preference to wine sugar content </a:t>
            </a:r>
            <a:endParaRPr lang="en-GB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List1!$B$34:$B$39</c:f>
              <c:strCache>
                <c:ptCount val="6"/>
                <c:pt idx="0">
                  <c:v>Dry</c:v>
                </c:pt>
                <c:pt idx="1">
                  <c:v>Semidry</c:v>
                </c:pt>
                <c:pt idx="2">
                  <c:v>Semisweet</c:v>
                </c:pt>
                <c:pt idx="3">
                  <c:v>Sweet</c:v>
                </c:pt>
                <c:pt idx="4">
                  <c:v>Sparkling</c:v>
                </c:pt>
                <c:pt idx="5">
                  <c:v>Special, Liquer</c:v>
                </c:pt>
              </c:strCache>
            </c:strRef>
          </c:cat>
          <c:val>
            <c:numRef>
              <c:f>List1!$C$34:$C$39</c:f>
              <c:numCache>
                <c:formatCode>0.00%</c:formatCode>
                <c:ptCount val="6"/>
                <c:pt idx="0">
                  <c:v>0.504</c:v>
                </c:pt>
                <c:pt idx="1">
                  <c:v>0.26500000000000001</c:v>
                </c:pt>
                <c:pt idx="2">
                  <c:v>9.4E-2</c:v>
                </c:pt>
                <c:pt idx="3">
                  <c:v>7.6999999999999999E-2</c:v>
                </c:pt>
                <c:pt idx="4">
                  <c:v>0.06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257E-18F8-4F79-8E66-522C1FEAC0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2D95-0FD4-4D9A-B4AB-8EF04BC25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8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DF4660-26A8-4C90-BFF3-0963DA46BE6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9C4040-BF91-4B05-8DD3-A37150B7AFF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712968" cy="4251920"/>
          </a:xfrm>
        </p:spPr>
        <p:txBody>
          <a:bodyPr>
            <a:normAutofit/>
          </a:bodyPr>
          <a:lstStyle/>
          <a:p>
            <a:endParaRPr lang="hr-H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Perceptions 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positive effects of </a:t>
            </a:r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Malvazija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istarska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 wine consumption on human health and psychological functioning </a:t>
            </a: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preliminary study</a:t>
            </a:r>
            <a:endParaRPr lang="hr-H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Anita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Silvana Ilak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Peršurić,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Rossi, </a:t>
            </a:r>
            <a:r>
              <a:rPr lang="en-GB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Bestulić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Sanja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Radeka</a:t>
            </a:r>
            <a:endParaRPr lang="en-GB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Agriculture and Tourism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Hugues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8, 52440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Poreč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Croatia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 Tel.:+385052408329; E-mail address: anita@iptpo.hr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38" y="442264"/>
            <a:ext cx="1957546" cy="8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089"/>
            <a:ext cx="12795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30" y="412908"/>
            <a:ext cx="979647" cy="88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79" y="580526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11971" y="622049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EuAWE Conference, UTAD, Villa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Portugal, 18-21.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323279"/>
              </p:ext>
            </p:extLst>
          </p:nvPr>
        </p:nvGraphicFramePr>
        <p:xfrm>
          <a:off x="611560" y="1700808"/>
          <a:ext cx="8046640" cy="48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722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36546"/>
              </p:ext>
            </p:extLst>
          </p:nvPr>
        </p:nvGraphicFramePr>
        <p:xfrm>
          <a:off x="755576" y="1772816"/>
          <a:ext cx="7686600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110894"/>
              </p:ext>
            </p:extLst>
          </p:nvPr>
        </p:nvGraphicFramePr>
        <p:xfrm>
          <a:off x="971600" y="1916832"/>
          <a:ext cx="7566587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6632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9512" y="47667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1787"/>
            <a:ext cx="15554326" cy="65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166119" cy="15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39552" y="9087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Psycological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7231"/>
              </p:ext>
            </p:extLst>
          </p:nvPr>
        </p:nvGraphicFramePr>
        <p:xfrm>
          <a:off x="1907704" y="1772816"/>
          <a:ext cx="5112569" cy="4767072"/>
        </p:xfrm>
        <a:graphic>
          <a:graphicData uri="http://schemas.openxmlformats.org/drawingml/2006/table">
            <a:tbl>
              <a:tblPr/>
              <a:tblGrid>
                <a:gridCol w="2285342"/>
                <a:gridCol w="942409"/>
                <a:gridCol w="942409"/>
                <a:gridCol w="942409"/>
              </a:tblGrid>
              <a:tr h="2374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Factor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Matrix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4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4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General well-being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.457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Nervosis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-.234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Self-Control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.868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Sadness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.256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Under pressure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.445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Happy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.604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Loosing sense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.607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Anxious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-.670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Aw</a:t>
                      </a:r>
                      <a:r>
                        <a:rPr lang="hr-H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rest</a:t>
                      </a:r>
                      <a:r>
                        <a:rPr lang="hr-HR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full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 fresh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.516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 diseases effects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-.490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Full life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.449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Depressed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.999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Emocionaly stabile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.679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.370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5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45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59830"/>
              </p:ext>
            </p:extLst>
          </p:nvPr>
        </p:nvGraphicFramePr>
        <p:xfrm>
          <a:off x="2915816" y="2996952"/>
          <a:ext cx="3619634" cy="1052985"/>
        </p:xfrm>
        <a:graphic>
          <a:graphicData uri="http://schemas.openxmlformats.org/drawingml/2006/table">
            <a:tbl>
              <a:tblPr/>
              <a:tblGrid>
                <a:gridCol w="1376820"/>
                <a:gridCol w="1121407"/>
                <a:gridCol w="1121407"/>
              </a:tblGrid>
              <a:tr h="35099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Goodness-of-fit Test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9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Chi-Square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df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Sig.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995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143,645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,000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lnSpcReduction="10000"/>
          </a:bodyPr>
          <a:lstStyle/>
          <a:p>
            <a:r>
              <a:rPr lang="hr-H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hedonism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preciation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healthiness</a:t>
            </a: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Psycholgical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hapiness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emocional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34" y="116632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526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93296"/>
            <a:ext cx="6694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5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1124744"/>
            <a:ext cx="8686800" cy="388843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THANK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four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time &amp; </a:t>
            </a:r>
            <a:r>
              <a:rPr lang="hr-HR" dirty="0" err="1" smtClean="0"/>
              <a:t>attention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authors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15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47" y="5229200"/>
            <a:ext cx="877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6694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6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92500"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study presented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show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psysical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 of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was to provide evidence about moderate wine consumption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Malvazija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istarska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human health, the possible positive effects of wine consumption on psychological well-being and to detect positive perceptions towards wine.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1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47" y="6145865"/>
            <a:ext cx="6694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was performed with a sample of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wine consumers during 2019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colected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Croatian Science Foundation scientific project “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“Influence of different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vinification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on qualitative properties of wines from autochthonous Croatian varieties: the role of wine in human diet”.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of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autochthonous white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grapevine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Malvazija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istarska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articipants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consumed wine in a moderate way 2 dl wine daily during a six week trial.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5" y="6256664"/>
            <a:ext cx="6694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PTPO\RADOVI 2022\PORTUGAL 202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82" y="1268760"/>
            <a:ext cx="6176235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83568" y="67922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Vineyards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Malvazija istarska at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Poreč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PTPO\RADOVI 2022\PORTUGAL 2022\bo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23" y="476672"/>
            <a:ext cx="3420318" cy="56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PTPO\RADOVI 2022\PORTUGAL 2022\v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2405555" cy="32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8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with the questionnaire was performed at the Institute of agriculture and tourism 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Poreč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at the Faculty of Humanities and Social Sciences in Rijeka.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was administered to adult wine consumers (over age 18) and the informed consent was obtained from all participants involved in the study.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was carried out in accordance with the Declaration of Helsinki developed by the World Medical Association and was approved by the Ethics Committee of the Clinical Hospital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Rijeka (Croatia).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PTPO\2018-2022 ZNANSTVENI PROJEKT VINUM SANUM\2020 - Anketiranje - 1 -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5616" y="1124744"/>
            <a:ext cx="6656288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2051720" y="417214"/>
            <a:ext cx="52161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3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2" y="6093296"/>
            <a:ext cx="6694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55" y="5702772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827584" y="1124744"/>
            <a:ext cx="709097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consisted of the respondents in majority female (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and in minority males (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7%).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respondents had between 26 and 5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 of age (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their employment status the majority were employees (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and the minority were entrepreneurs/self-employed, managers, unemployed/retired, students/pupils.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obtained in ¾ of cases higher education level, while ¼ of participants had secondary education.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7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67133"/>
              </p:ext>
            </p:extLst>
          </p:nvPr>
        </p:nvGraphicFramePr>
        <p:xfrm>
          <a:off x="755576" y="980728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44751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55576" y="360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497</Words>
  <Application>Microsoft Office PowerPoint</Application>
  <PresentationFormat>Prikaz na zaslonu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Putovanje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THANK You four your time &amp; attention   authors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Anita Silvana Ilak Peršurić</dc:creator>
  <cp:lastModifiedBy>Anita Silvana Ilak Peršurić</cp:lastModifiedBy>
  <cp:revision>17</cp:revision>
  <cp:lastPrinted>2022-05-11T09:30:49Z</cp:lastPrinted>
  <dcterms:created xsi:type="dcterms:W3CDTF">2022-05-10T11:29:04Z</dcterms:created>
  <dcterms:modified xsi:type="dcterms:W3CDTF">2022-05-12T08:38:17Z</dcterms:modified>
</cp:coreProperties>
</file>